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9"/>
  </p:notesMasterIdLst>
  <p:sldIdLst>
    <p:sldId id="368" r:id="rId2"/>
    <p:sldId id="379" r:id="rId3"/>
    <p:sldId id="380" r:id="rId4"/>
    <p:sldId id="342" r:id="rId5"/>
    <p:sldId id="375" r:id="rId6"/>
    <p:sldId id="382" r:id="rId7"/>
    <p:sldId id="381" r:id="rId8"/>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489"/>
    <a:srgbClr val="FFFF89"/>
    <a:srgbClr val="FFFFBD"/>
    <a:srgbClr val="FF001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21"/>
    <p:restoredTop sz="94915"/>
  </p:normalViewPr>
  <p:slideViewPr>
    <p:cSldViewPr snapToGrid="0">
      <p:cViewPr varScale="1">
        <p:scale>
          <a:sx n="230" d="100"/>
          <a:sy n="230" d="100"/>
        </p:scale>
        <p:origin x="1080" y="4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7FF27B-557D-334F-8D5E-B327C5A298E9}" type="datetimeFigureOut">
              <a:rPr lang="en-AU" smtClean="0"/>
              <a:t>22/8/2025</a:t>
            </a:fld>
            <a:endParaRPr lang="en-AU" dirty="0"/>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05C736-FAD4-1E4D-89A5-433D4AA2963B}" type="slidenum">
              <a:rPr lang="en-AU" smtClean="0"/>
              <a:t>‹#›</a:t>
            </a:fld>
            <a:endParaRPr lang="en-AU" dirty="0"/>
          </a:p>
        </p:txBody>
      </p:sp>
    </p:spTree>
    <p:extLst>
      <p:ext uri="{BB962C8B-B14F-4D97-AF65-F5344CB8AC3E}">
        <p14:creationId xmlns:p14="http://schemas.microsoft.com/office/powerpoint/2010/main" val="1137832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AU"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227804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CABF9-DE03-BA58-315C-53E34E9598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065EDD-3B8C-81C9-5C5F-8A1DBECFA8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D88E092-233D-41FA-93E9-533FF1CF6B18}"/>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A6D83EBE-0D20-A4DD-6582-0216C98C4D60}"/>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AU"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9339071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CABF9-DE03-BA58-315C-53E34E9598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065EDD-3B8C-81C9-5C5F-8A1DBECFA8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D88E092-233D-41FA-93E9-533FF1CF6B18}"/>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A6D83EBE-0D20-A4DD-6582-0216C98C4D60}"/>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AU"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3897228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CABF9-DE03-BA58-315C-53E34E9598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065EDD-3B8C-81C9-5C5F-8A1DBECFA8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D88E092-233D-41FA-93E9-533FF1CF6B18}"/>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A6D83EBE-0D20-A4DD-6582-0216C98C4D60}"/>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AU"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858439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35302"/>
            <a:ext cx="6858000" cy="1989667"/>
          </a:xfrm>
          <a:prstGeom prst="rect">
            <a:avLst/>
          </a:prstGeom>
        </p:spPr>
        <p:txBody>
          <a:bodyPr anchor="b">
            <a:normAutofit/>
          </a:bodyPr>
          <a:lstStyle>
            <a:lvl1pPr algn="ctr">
              <a:defRPr sz="2400" baseline="0">
                <a:latin typeface="Times New Roman" panose="02020603050405020304" pitchFamily="18" charset="0"/>
              </a:defRPr>
            </a:lvl1pPr>
          </a:lstStyle>
          <a:p>
            <a:r>
              <a:rPr lang="en-GB" dirty="0"/>
              <a:t>Click to edit Master title style</a:t>
            </a:r>
            <a:endParaRPr lang="en-US" dirty="0"/>
          </a:p>
        </p:txBody>
      </p:sp>
      <p:sp>
        <p:nvSpPr>
          <p:cNvPr id="3" name="Subtitle 2"/>
          <p:cNvSpPr>
            <a:spLocks noGrp="1"/>
          </p:cNvSpPr>
          <p:nvPr>
            <p:ph type="subTitle" idx="1"/>
          </p:nvPr>
        </p:nvSpPr>
        <p:spPr>
          <a:xfrm>
            <a:off x="1143000" y="3001698"/>
            <a:ext cx="6858000" cy="1379802"/>
          </a:xfrm>
        </p:spPr>
        <p:txBody>
          <a:bodyPr/>
          <a:lstStyle>
            <a:lvl1pPr marL="0" indent="0" algn="ctr">
              <a:buNone/>
              <a:defRPr sz="1800" baseline="0">
                <a:latin typeface="Times New Roman" panose="02020603050405020304" pitchFamily="18"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dirty="0"/>
              <a:t>Click to edit Master subtitle style</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8/22/25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933687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8/22/25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72992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04271"/>
            <a:ext cx="1971675" cy="4843198"/>
          </a:xfrm>
          <a:prstGeom prst="rect">
            <a:avLst/>
          </a:prstGeo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304271"/>
            <a:ext cx="5800725" cy="484319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8/22/25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4079955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8/22/25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791419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7" y="1424782"/>
            <a:ext cx="7886700" cy="2377281"/>
          </a:xfrm>
          <a:prstGeom prst="rect">
            <a:avLst/>
          </a:prstGeo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623887" y="3824553"/>
            <a:ext cx="7886700" cy="1250156"/>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4E6CF7E-C746-084D-BF17-6C523B0D2ACF}" type="datetimeFigureOut">
              <a:rPr lang="en-US" smtClean="0"/>
              <a:t>8/22/25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4035309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D4E6CF7E-C746-084D-BF17-6C523B0D2ACF}" type="datetimeFigureOut">
              <a:rPr lang="en-US" smtClean="0"/>
              <a:t>8/22/25</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369116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04271"/>
            <a:ext cx="7886700" cy="1104636"/>
          </a:xfrm>
          <a:prstGeom prst="rect">
            <a:avLst/>
          </a:prstGeo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400969"/>
            <a:ext cx="3868340"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629842" y="2087563"/>
            <a:ext cx="3868340"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400969"/>
            <a:ext cx="3887391"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4629150" y="2087563"/>
            <a:ext cx="3887391"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D4E6CF7E-C746-084D-BF17-6C523B0D2ACF}" type="datetimeFigureOut">
              <a:rPr lang="en-US" smtClean="0"/>
              <a:t>8/22/25</a:t>
            </a:fld>
            <a:endParaRPr lang="en-US" dirty="0"/>
          </a:p>
        </p:txBody>
      </p:sp>
      <p:sp>
        <p:nvSpPr>
          <p:cNvPr id="8" name="Footer Placeholder 7"/>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66467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D4E6CF7E-C746-084D-BF17-6C523B0D2ACF}" type="datetimeFigureOut">
              <a:rPr lang="en-US" smtClean="0"/>
              <a:t>8/22/25</a:t>
            </a:fld>
            <a:endParaRPr lang="en-US" dirty="0"/>
          </a:p>
        </p:txBody>
      </p:sp>
      <p:sp>
        <p:nvSpPr>
          <p:cNvPr id="4" name="Footer Placeholder 3"/>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5" name="Slide Number Placeholder 4"/>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866156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E6CF7E-C746-084D-BF17-6C523B0D2ACF}" type="datetimeFigureOut">
              <a:rPr lang="en-US" smtClean="0"/>
              <a:t>8/22/25</a:t>
            </a:fld>
            <a:endParaRPr lang="en-US" dirty="0"/>
          </a:p>
        </p:txBody>
      </p:sp>
      <p:sp>
        <p:nvSpPr>
          <p:cNvPr id="3" name="Footer Placeholder 2"/>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528716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3887391" y="822855"/>
            <a:ext cx="4629150" cy="406135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8/22/25</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1127429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822855"/>
            <a:ext cx="4629150" cy="4061354"/>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dirty="0"/>
              <a:t>Click icon to add picture</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8/22/25</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1871510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5450" y="606954"/>
            <a:ext cx="7886700" cy="3626115"/>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628650" y="5296959"/>
            <a:ext cx="2057400" cy="304271"/>
          </a:xfrm>
          <a:prstGeom prst="rect">
            <a:avLst/>
          </a:prstGeom>
        </p:spPr>
        <p:txBody>
          <a:bodyPr vert="horz" lIns="91440" tIns="45720" rIns="91440" bIns="45720" rtlCol="0" anchor="ctr"/>
          <a:lstStyle>
            <a:lvl1pPr algn="l">
              <a:defRPr sz="900" b="0" i="0">
                <a:solidFill>
                  <a:schemeClr val="tx1">
                    <a:tint val="82000"/>
                  </a:schemeClr>
                </a:solidFill>
                <a:latin typeface="Times New Roman" panose="02020603050405020304" pitchFamily="18" charset="0"/>
              </a:defRPr>
            </a:lvl1pPr>
          </a:lstStyle>
          <a:p>
            <a:fld id="{D4E6CF7E-C746-084D-BF17-6C523B0D2ACF}" type="datetimeFigureOut">
              <a:rPr lang="en-US" smtClean="0"/>
              <a:pPr/>
              <a:t>8/22/25</a:t>
            </a:fld>
            <a:endParaRPr lang="en-US" dirty="0"/>
          </a:p>
        </p:txBody>
      </p:sp>
      <p:sp>
        <p:nvSpPr>
          <p:cNvPr id="6" name="Slide Number Placeholder 5"/>
          <p:cNvSpPr>
            <a:spLocks noGrp="1"/>
          </p:cNvSpPr>
          <p:nvPr>
            <p:ph type="sldNum" sz="quarter" idx="4"/>
          </p:nvPr>
        </p:nvSpPr>
        <p:spPr>
          <a:xfrm>
            <a:off x="6457950" y="5296959"/>
            <a:ext cx="2057400" cy="304271"/>
          </a:xfrm>
          <a:prstGeom prst="rect">
            <a:avLst/>
          </a:prstGeom>
        </p:spPr>
        <p:txBody>
          <a:bodyPr vert="horz" lIns="91440" tIns="45720" rIns="91440" bIns="45720" rtlCol="0" anchor="ctr"/>
          <a:lstStyle>
            <a:lvl1pPr algn="r">
              <a:defRPr sz="900" b="0" i="0">
                <a:solidFill>
                  <a:schemeClr val="tx1">
                    <a:tint val="82000"/>
                  </a:schemeClr>
                </a:solidFill>
                <a:latin typeface="Times New Roman" panose="02020603050405020304" pitchFamily="18" charset="0"/>
              </a:defRPr>
            </a:lvl1pPr>
          </a:lstStyle>
          <a:p>
            <a:fld id="{32A23974-83D8-7045-B8FB-83D6C4E40E34}" type="slidenum">
              <a:rPr lang="en-US" smtClean="0"/>
              <a:pPr/>
              <a:t>‹#›</a:t>
            </a:fld>
            <a:endParaRPr lang="en-US" dirty="0"/>
          </a:p>
        </p:txBody>
      </p:sp>
    </p:spTree>
    <p:extLst>
      <p:ext uri="{BB962C8B-B14F-4D97-AF65-F5344CB8AC3E}">
        <p14:creationId xmlns:p14="http://schemas.microsoft.com/office/powerpoint/2010/main" val="14470376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b="0" i="0" kern="1200">
          <a:solidFill>
            <a:schemeClr val="tx1"/>
          </a:solidFill>
          <a:latin typeface="Times New Roman" panose="02020603050405020304" pitchFamily="18"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83E145E-7437-5592-0FFF-32B24FCB537F}"/>
              </a:ext>
            </a:extLst>
          </p:cNvPr>
          <p:cNvSpPr txBox="1">
            <a:spLocks noChangeArrowheads="1"/>
          </p:cNvSpPr>
          <p:nvPr/>
        </p:nvSpPr>
        <p:spPr bwMode="auto">
          <a:xfrm>
            <a:off x="0" y="59996"/>
            <a:ext cx="9144000" cy="51125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rPr>
              <a:t>Hebrews 11 Part D</a:t>
            </a:r>
          </a:p>
          <a:p>
            <a:pPr lvl="0" algn="ctr" defTabSz="914400" fontAlgn="base">
              <a:spcBef>
                <a:spcPct val="20000"/>
              </a:spcBef>
              <a:spcAft>
                <a:spcPct val="0"/>
              </a:spcAft>
              <a:defRPr/>
            </a:pPr>
            <a:r>
              <a:rPr lang="en-US" sz="4400" kern="0" dirty="0">
                <a:solidFill>
                  <a:srgbClr val="FFFF00"/>
                </a:solidFill>
                <a:latin typeface="Times New Roman" panose="02020603050405020304" pitchFamily="18" charset="0"/>
              </a:rPr>
              <a:t>11:29 – 12:2</a:t>
            </a:r>
            <a:endParaRPr kumimoji="0" lang="en-US"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800" b="0" i="1" u="none" strike="noStrike" kern="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(English Standard Version)</a:t>
            </a:r>
          </a:p>
          <a:p>
            <a:pPr marL="0" marR="0" lvl="0" indent="0" algn="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3 Slides</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AU"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AU"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AU"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235944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5CE7F45-42BF-C054-049C-02A6AD9BCC7D}"/>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1DB2133C-C863-866B-6CEC-1B1CF891CEDC}"/>
              </a:ext>
            </a:extLst>
          </p:cNvPr>
          <p:cNvSpPr txBox="1">
            <a:spLocks noChangeArrowheads="1"/>
          </p:cNvSpPr>
          <p:nvPr/>
        </p:nvSpPr>
        <p:spPr bwMode="auto">
          <a:xfrm>
            <a:off x="0" y="10297"/>
            <a:ext cx="9144000" cy="2613857"/>
          </a:xfrm>
          <a:prstGeom prst="rect">
            <a:avLst/>
          </a:prstGeom>
          <a:noFill/>
          <a:ln w="9525">
            <a:noFill/>
            <a:miter lim="800000"/>
            <a:headEnd/>
            <a:tailEnd/>
          </a:ln>
        </p:spPr>
        <p:txBody>
          <a:bodyPr wrap="square">
            <a:prstTxWarp prst="textNoShape">
              <a:avLst/>
            </a:prstTxWarp>
            <a:spAutoFit/>
          </a:bodyPr>
          <a:lstStyle/>
          <a:p>
            <a:pPr marL="0" marR="0" lvl="0" indent="152400" algn="l" defTabSz="457200" rtl="0" eaLnBrk="1" fontAlgn="auto" latinLnBrk="0" hangingPunct="1">
              <a:lnSpc>
                <a:spcPct val="115000"/>
              </a:lnSpc>
              <a:spcBef>
                <a:spcPts val="0"/>
              </a:spcBef>
              <a:spcAft>
                <a:spcPts val="1000"/>
              </a:spcAft>
              <a:buClrTx/>
              <a:buSzTx/>
              <a:buFontTx/>
              <a:buNone/>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29 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By faith the people crossed the Red Sea as on dry land, but the Egyptians, when they attempted to do the same, were drowned.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30 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By faith the walls of Jericho fell down after they had been encircled for seven days.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31 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By faith Rahab the prostitute did not perish with those who were disobedient, because she had given a friendly welcome to the spies.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p:txBody>
      </p:sp>
    </p:spTree>
    <p:extLst>
      <p:ext uri="{BB962C8B-B14F-4D97-AF65-F5344CB8AC3E}">
        <p14:creationId xmlns:p14="http://schemas.microsoft.com/office/powerpoint/2010/main" val="2758043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9E8DA6F-3634-1DD4-A50C-8AA399F5EE49}"/>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49B59143-4050-410B-0499-784C6E308923}"/>
              </a:ext>
            </a:extLst>
          </p:cNvPr>
          <p:cNvSpPr txBox="1">
            <a:spLocks noChangeArrowheads="1"/>
          </p:cNvSpPr>
          <p:nvPr/>
        </p:nvSpPr>
        <p:spPr bwMode="auto">
          <a:xfrm>
            <a:off x="22444" y="0"/>
            <a:ext cx="9144000" cy="5586979"/>
          </a:xfrm>
          <a:prstGeom prst="rect">
            <a:avLst/>
          </a:prstGeom>
          <a:noFill/>
          <a:ln w="9525">
            <a:noFill/>
            <a:miter lim="800000"/>
            <a:headEnd/>
            <a:tailEnd/>
          </a:ln>
        </p:spPr>
        <p:txBody>
          <a:bodyPr wrap="square">
            <a:prstTxWarp prst="textNoShape">
              <a:avLst/>
            </a:prstTxWarp>
            <a:spAutoFit/>
          </a:bodyPr>
          <a:lstStyle/>
          <a:p>
            <a:pPr marL="0" marR="0" lvl="0" indent="152400" algn="l" defTabSz="457200" rtl="0" eaLnBrk="1" fontAlgn="auto" latinLnBrk="0" hangingPunct="1">
              <a:lnSpc>
                <a:spcPct val="115000"/>
              </a:lnSpc>
              <a:spcBef>
                <a:spcPts val="0"/>
              </a:spcBef>
              <a:spcAft>
                <a:spcPts val="1000"/>
              </a:spcAft>
              <a:buClrTx/>
              <a:buSzTx/>
              <a:buFontTx/>
              <a:buNone/>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32 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And what more shall I say?  For time would fail me to tell of Gideon, Barak, Samson, Jephthah, of David and Samuel and the prophets—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33 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who through faith conquered kingdoms, enforced justice, obtained promises, stopped the mouths of lions,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34 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quenched the power of fire, escaped the edge of the sword, were made strong out of weakness, became mighty in war, put foreign armies to flight.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35 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Women received back their dead by resurrection.  Some were tortured, refusing to accept release, so that they might rise again to a better life.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36 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Others suffered mocking and flogging, and even chains and imprisonment.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37 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They were stoned, they were sawn in two, they were killed with the sword.  They went about in skins of sheep and goats, destitute, afflicted, mistreated—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38 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of whom the world was not worthy—wandering about in deserts and mountains, and in dens and caves of the earth.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p:txBody>
      </p:sp>
    </p:spTree>
    <p:extLst>
      <p:ext uri="{BB962C8B-B14F-4D97-AF65-F5344CB8AC3E}">
        <p14:creationId xmlns:p14="http://schemas.microsoft.com/office/powerpoint/2010/main" val="4239918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E2ECFBA-445D-C3B5-6373-5F9D821F3557}"/>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4861A4DD-9106-4617-563F-64EAB5B8A415}"/>
              </a:ext>
            </a:extLst>
          </p:cNvPr>
          <p:cNvSpPr txBox="1">
            <a:spLocks noChangeArrowheads="1"/>
          </p:cNvSpPr>
          <p:nvPr/>
        </p:nvSpPr>
        <p:spPr bwMode="auto">
          <a:xfrm>
            <a:off x="22444" y="0"/>
            <a:ext cx="9144000" cy="3710759"/>
          </a:xfrm>
          <a:prstGeom prst="rect">
            <a:avLst/>
          </a:prstGeom>
          <a:noFill/>
          <a:ln w="9525">
            <a:noFill/>
            <a:miter lim="800000"/>
            <a:headEnd/>
            <a:tailEnd/>
          </a:ln>
        </p:spPr>
        <p:txBody>
          <a:bodyPr wrap="square">
            <a:prstTxWarp prst="textNoShape">
              <a:avLst/>
            </a:prstTxWarp>
            <a:spAutoFit/>
          </a:bodyPr>
          <a:lstStyle/>
          <a:p>
            <a:pPr marL="0" marR="0" lvl="0" indent="152400" algn="l" defTabSz="457200" rtl="0" eaLnBrk="1" fontAlgn="auto" latinLnBrk="0" hangingPunct="1">
              <a:lnSpc>
                <a:spcPct val="115000"/>
              </a:lnSpc>
              <a:spcBef>
                <a:spcPts val="0"/>
              </a:spcBef>
              <a:spcAft>
                <a:spcPts val="1000"/>
              </a:spcAft>
              <a:buClrTx/>
              <a:buSzTx/>
              <a:buFontTx/>
              <a:buNone/>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39 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And all these, though commended through their faith, did not receive what was promised,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40 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since God had provided something better for us, that apart from us they should not be made perfect. </a:t>
            </a:r>
            <a:r>
              <a:rPr kumimoji="0" lang="en-AU" sz="2400" b="1"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2400" b="1"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12 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Therefore, since we are surrounded by so great a cloud of witnesses, let us also lay aside every weight, and sin which clings so closely, and let us run with endurance the race that is set before us,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looking to Jesus, the founder and perfecter of our faith, who for the joy that was set before him endured the cross, despising the shame, and is seated at the right hand of the throne of God.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p:txBody>
      </p:sp>
    </p:spTree>
    <p:extLst>
      <p:ext uri="{BB962C8B-B14F-4D97-AF65-F5344CB8AC3E}">
        <p14:creationId xmlns:p14="http://schemas.microsoft.com/office/powerpoint/2010/main" val="563992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2DA048A-7DBC-C32E-8A53-21311550EB02}"/>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BFFEEEFA-530A-D1CC-65E3-FDC17ADA1C6C}"/>
              </a:ext>
            </a:extLst>
          </p:cNvPr>
          <p:cNvSpPr txBox="1"/>
          <p:nvPr/>
        </p:nvSpPr>
        <p:spPr>
          <a:xfrm>
            <a:off x="1801091" y="374680"/>
            <a:ext cx="6518847" cy="646331"/>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escaping the limitations of the temporary.  Set free to eternity.</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God’s plan &amp; purpose for salvation changes everything.</a:t>
            </a:r>
          </a:p>
        </p:txBody>
      </p:sp>
      <p:sp>
        <p:nvSpPr>
          <p:cNvPr id="4" name="TextBox 3">
            <a:extLst>
              <a:ext uri="{FF2B5EF4-FFF2-40B4-BE49-F238E27FC236}">
                <a16:creationId xmlns:a16="http://schemas.microsoft.com/office/drawing/2014/main" id="{C6C7DA0D-537D-D3CE-2BD2-40560983F593}"/>
              </a:ext>
            </a:extLst>
          </p:cNvPr>
          <p:cNvSpPr txBox="1"/>
          <p:nvPr/>
        </p:nvSpPr>
        <p:spPr>
          <a:xfrm>
            <a:off x="6011" y="0"/>
            <a:ext cx="9137989" cy="430887"/>
          </a:xfrm>
          <a:prstGeom prst="rect">
            <a:avLst/>
          </a:prstGeom>
          <a:noFill/>
        </p:spPr>
        <p:txBody>
          <a:bodyPr wrap="square" rtlCol="0">
            <a:spAutoFit/>
          </a:bodyPr>
          <a:lstStyle/>
          <a:p>
            <a:pPr lvl="0">
              <a:defRPr/>
            </a:pPr>
            <a:r>
              <a:rPr lang="en-AU" sz="2200" dirty="0">
                <a:solidFill>
                  <a:srgbClr val="FFFF00"/>
                </a:solidFill>
                <a:latin typeface="Times New Roman" panose="02020603050405020304" pitchFamily="18" charset="0"/>
                <a:cs typeface="Times New Roman" panose="02020603050405020304" pitchFamily="18" charset="0"/>
              </a:rPr>
              <a:t>Faith to Overcome.            Being an Overcomer in God’s Economy</a:t>
            </a:r>
            <a:endParaRPr kumimoji="0" lang="en-AU" sz="2200"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6" name="TextBox 5">
            <a:extLst>
              <a:ext uri="{FF2B5EF4-FFF2-40B4-BE49-F238E27FC236}">
                <a16:creationId xmlns:a16="http://schemas.microsoft.com/office/drawing/2014/main" id="{4426C50E-8C9C-77FD-BA3B-B9540E7CDE16}"/>
              </a:ext>
            </a:extLst>
          </p:cNvPr>
          <p:cNvSpPr txBox="1"/>
          <p:nvPr/>
        </p:nvSpPr>
        <p:spPr>
          <a:xfrm>
            <a:off x="59999" y="407405"/>
            <a:ext cx="7848175" cy="584775"/>
          </a:xfrm>
          <a:prstGeom prst="rect">
            <a:avLst/>
          </a:prstGeom>
          <a:noFill/>
          <a:ln w="15875">
            <a:solidFill>
              <a:schemeClr val="bg1"/>
            </a:solidFill>
          </a:ln>
        </p:spPr>
        <p:txBody>
          <a:bodyPr wrap="square" rtlCol="0">
            <a:spAutoFit/>
          </a:bodyPr>
          <a:lstStyle/>
          <a:p>
            <a:pPr lvl="0">
              <a:defRPr/>
            </a:pPr>
            <a:r>
              <a:rPr lang="en-AU" dirty="0">
                <a:solidFill>
                  <a:srgbClr val="FFFF00"/>
                </a:solidFill>
                <a:latin typeface="Times New Roman" panose="02020603050405020304" pitchFamily="18" charset="0"/>
                <a:cs typeface="Times New Roman" panose="02020603050405020304" pitchFamily="18" charset="0"/>
              </a:rPr>
              <a:t>God’s Economy.</a:t>
            </a:r>
            <a:endParaRPr lang="en-AU" sz="1400" dirty="0">
              <a:solidFill>
                <a:srgbClr val="FFFF00"/>
              </a:solidFill>
              <a:latin typeface="Times New Roman" panose="02020603050405020304" pitchFamily="18" charset="0"/>
              <a:cs typeface="Times New Roman" panose="02020603050405020304" pitchFamily="18" charset="0"/>
            </a:endParaRPr>
          </a:p>
          <a:p>
            <a:pPr lvl="0">
              <a:defRPr/>
            </a:pPr>
            <a:r>
              <a:rPr lang="en-AU" sz="1400" dirty="0">
                <a:solidFill>
                  <a:srgbClr val="FFFF00"/>
                </a:solidFill>
                <a:latin typeface="Times New Roman" panose="02020603050405020304" pitchFamily="18" charset="0"/>
                <a:cs typeface="Times New Roman" panose="02020603050405020304" pitchFamily="18" charset="0"/>
              </a:rPr>
              <a:t> </a:t>
            </a:r>
          </a:p>
        </p:txBody>
      </p:sp>
      <p:sp>
        <p:nvSpPr>
          <p:cNvPr id="8" name="TextBox 7">
            <a:extLst>
              <a:ext uri="{FF2B5EF4-FFF2-40B4-BE49-F238E27FC236}">
                <a16:creationId xmlns:a16="http://schemas.microsoft.com/office/drawing/2014/main" id="{E27D5B19-7660-5827-0C43-8BE21B69EAC6}"/>
              </a:ext>
            </a:extLst>
          </p:cNvPr>
          <p:cNvSpPr txBox="1"/>
          <p:nvPr/>
        </p:nvSpPr>
        <p:spPr>
          <a:xfrm>
            <a:off x="0" y="1026359"/>
            <a:ext cx="977029"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Faith:</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7" name="TextBox 6">
            <a:extLst>
              <a:ext uri="{FF2B5EF4-FFF2-40B4-BE49-F238E27FC236}">
                <a16:creationId xmlns:a16="http://schemas.microsoft.com/office/drawing/2014/main" id="{1B74AA7E-BCA2-6BC4-FAF1-70EB4ECE701B}"/>
              </a:ext>
            </a:extLst>
          </p:cNvPr>
          <p:cNvSpPr txBox="1"/>
          <p:nvPr/>
        </p:nvSpPr>
        <p:spPr>
          <a:xfrm>
            <a:off x="169025" y="4391561"/>
            <a:ext cx="8805949" cy="1323439"/>
          </a:xfrm>
          <a:prstGeom prst="rect">
            <a:avLst/>
          </a:prstGeom>
          <a:solidFill>
            <a:schemeClr val="bg1"/>
          </a:solidFill>
        </p:spPr>
        <p:txBody>
          <a:bodyPr wrap="square" rtlCol="0">
            <a:spAutoFit/>
          </a:bodyPr>
          <a:lstStyle/>
          <a:p>
            <a:pPr>
              <a:buNone/>
            </a:pPr>
            <a:r>
              <a:rPr lang="en-AU" sz="1600" dirty="0">
                <a:solidFill>
                  <a:srgbClr val="000000"/>
                </a:solidFill>
                <a:latin typeface="Comic Sans MS" panose="030F0902030302020204" pitchFamily="66" charset="0"/>
                <a:ea typeface="Times New Roman" panose="02020603050405020304" pitchFamily="18" charset="0"/>
                <a:cs typeface="Times New Roman" panose="02020603050405020304" pitchFamily="18" charset="0"/>
              </a:rPr>
              <a:t>Some were tortured, refusing to accept release, </a:t>
            </a:r>
            <a:r>
              <a:rPr lang="en-AU" sz="1600" u="sng" dirty="0">
                <a:solidFill>
                  <a:srgbClr val="000000"/>
                </a:solidFill>
                <a:latin typeface="Comic Sans MS" panose="030F0902030302020204" pitchFamily="66" charset="0"/>
                <a:ea typeface="Times New Roman" panose="02020603050405020304" pitchFamily="18" charset="0"/>
                <a:cs typeface="Times New Roman" panose="02020603050405020304" pitchFamily="18" charset="0"/>
              </a:rPr>
              <a:t>so that they might rise again to a </a:t>
            </a:r>
            <a:r>
              <a:rPr lang="en-AU" sz="1600" b="1" u="sng" dirty="0">
                <a:solidFill>
                  <a:srgbClr val="000000"/>
                </a:solidFill>
                <a:latin typeface="Comic Sans MS" panose="030F0902030302020204" pitchFamily="66" charset="0"/>
                <a:ea typeface="Times New Roman" panose="02020603050405020304" pitchFamily="18" charset="0"/>
                <a:cs typeface="Times New Roman" panose="02020603050405020304" pitchFamily="18" charset="0"/>
              </a:rPr>
              <a:t>better</a:t>
            </a:r>
            <a:r>
              <a:rPr lang="en-AU" sz="1600" u="sng" dirty="0">
                <a:solidFill>
                  <a:srgbClr val="000000"/>
                </a:solidFill>
                <a:latin typeface="Comic Sans MS" panose="030F0902030302020204" pitchFamily="66" charset="0"/>
                <a:ea typeface="Times New Roman" panose="02020603050405020304" pitchFamily="18" charset="0"/>
                <a:cs typeface="Times New Roman" panose="02020603050405020304" pitchFamily="18" charset="0"/>
              </a:rPr>
              <a:t> life.</a:t>
            </a:r>
            <a:r>
              <a:rPr lang="en-AU" sz="1600" dirty="0">
                <a:solidFill>
                  <a:srgbClr val="000000"/>
                </a:solidFill>
                <a:latin typeface="Comic Sans MS" panose="030F0902030302020204" pitchFamily="66" charset="0"/>
                <a:ea typeface="Times New Roman" panose="02020603050405020304" pitchFamily="18" charset="0"/>
                <a:cs typeface="Times New Roman" panose="02020603050405020304" pitchFamily="18" charset="0"/>
              </a:rPr>
              <a:t>  </a:t>
            </a:r>
            <a:r>
              <a:rPr lang="en-AU" sz="1600" b="1" baseline="30000" dirty="0">
                <a:solidFill>
                  <a:srgbClr val="000000"/>
                </a:solidFill>
                <a:latin typeface="Comic Sans MS" panose="030F0902030302020204" pitchFamily="66" charset="0"/>
                <a:ea typeface="Times New Roman" panose="02020603050405020304" pitchFamily="18" charset="0"/>
                <a:cs typeface="Times New Roman" panose="02020603050405020304" pitchFamily="18" charset="0"/>
              </a:rPr>
              <a:t>36 </a:t>
            </a:r>
            <a:r>
              <a:rPr lang="en-AU" sz="1600" dirty="0">
                <a:solidFill>
                  <a:srgbClr val="000000"/>
                </a:solidFill>
                <a:latin typeface="Comic Sans MS" panose="030F0902030302020204" pitchFamily="66" charset="0"/>
                <a:ea typeface="Times New Roman" panose="02020603050405020304" pitchFamily="18" charset="0"/>
                <a:cs typeface="Times New Roman" panose="02020603050405020304" pitchFamily="18" charset="0"/>
              </a:rPr>
              <a:t>Others suffered mocking and flogging, and even chains and imprisonment.  </a:t>
            </a:r>
            <a:r>
              <a:rPr lang="en-AU" sz="1600" b="1" baseline="30000" dirty="0">
                <a:solidFill>
                  <a:srgbClr val="000000"/>
                </a:solidFill>
                <a:latin typeface="Comic Sans MS" panose="030F0902030302020204" pitchFamily="66" charset="0"/>
                <a:ea typeface="Times New Roman" panose="02020603050405020304" pitchFamily="18" charset="0"/>
                <a:cs typeface="Times New Roman" panose="02020603050405020304" pitchFamily="18" charset="0"/>
              </a:rPr>
              <a:t>37 </a:t>
            </a:r>
            <a:r>
              <a:rPr lang="en-AU" sz="1600" dirty="0">
                <a:solidFill>
                  <a:srgbClr val="000000"/>
                </a:solidFill>
                <a:latin typeface="Comic Sans MS" panose="030F0902030302020204" pitchFamily="66" charset="0"/>
                <a:ea typeface="Times New Roman" panose="02020603050405020304" pitchFamily="18" charset="0"/>
                <a:cs typeface="Times New Roman" panose="02020603050405020304" pitchFamily="18" charset="0"/>
              </a:rPr>
              <a:t>They were stoned, they were sawn in two, they were killed with the sword.  They went about in skins of sheep and goats, destitute, afflicted, mistreated— </a:t>
            </a:r>
            <a:r>
              <a:rPr lang="en-AU" sz="1600" b="1" baseline="30000" dirty="0">
                <a:solidFill>
                  <a:srgbClr val="000000"/>
                </a:solidFill>
                <a:latin typeface="Comic Sans MS" panose="030F0902030302020204" pitchFamily="66" charset="0"/>
                <a:ea typeface="Times New Roman" panose="02020603050405020304" pitchFamily="18" charset="0"/>
                <a:cs typeface="Times New Roman" panose="02020603050405020304" pitchFamily="18" charset="0"/>
              </a:rPr>
              <a:t>38 </a:t>
            </a:r>
            <a:r>
              <a:rPr lang="en-AU" sz="1600" dirty="0">
                <a:solidFill>
                  <a:srgbClr val="000000"/>
                </a:solidFill>
                <a:latin typeface="Comic Sans MS" panose="030F0902030302020204" pitchFamily="66" charset="0"/>
                <a:ea typeface="Times New Roman" panose="02020603050405020304" pitchFamily="18" charset="0"/>
                <a:cs typeface="Times New Roman" panose="02020603050405020304" pitchFamily="18" charset="0"/>
              </a:rPr>
              <a:t>of whom the world was not worthy—wandering about in deserts and mountains, and in dens and caves of the earth.</a:t>
            </a:r>
            <a:r>
              <a:rPr lang="en-AU" sz="1600" dirty="0"/>
              <a:t> </a:t>
            </a:r>
            <a:endParaRPr lang="en-AU" sz="1600" dirty="0">
              <a:effectLst/>
              <a:latin typeface="Comic Sans MS" panose="030F0902030302020204" pitchFamily="66" charset="0"/>
              <a:ea typeface="Times New Roman" panose="02020603050405020304" pitchFamily="18" charset="0"/>
            </a:endParaRPr>
          </a:p>
        </p:txBody>
      </p:sp>
      <p:sp>
        <p:nvSpPr>
          <p:cNvPr id="9" name="TextBox 8">
            <a:extLst>
              <a:ext uri="{FF2B5EF4-FFF2-40B4-BE49-F238E27FC236}">
                <a16:creationId xmlns:a16="http://schemas.microsoft.com/office/drawing/2014/main" id="{C7D99C8F-DCF0-B4D9-EE77-FD571D22EF66}"/>
              </a:ext>
            </a:extLst>
          </p:cNvPr>
          <p:cNvSpPr txBox="1"/>
          <p:nvPr/>
        </p:nvSpPr>
        <p:spPr>
          <a:xfrm>
            <a:off x="637310" y="1021011"/>
            <a:ext cx="2721032"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Believing/trusting in God</a:t>
            </a:r>
          </a:p>
        </p:txBody>
      </p:sp>
      <p:sp>
        <p:nvSpPr>
          <p:cNvPr id="10" name="TextBox 9">
            <a:extLst>
              <a:ext uri="{FF2B5EF4-FFF2-40B4-BE49-F238E27FC236}">
                <a16:creationId xmlns:a16="http://schemas.microsoft.com/office/drawing/2014/main" id="{90A22114-52BA-9EC2-EAAA-1474803FE15D}"/>
              </a:ext>
            </a:extLst>
          </p:cNvPr>
          <p:cNvSpPr txBox="1"/>
          <p:nvPr/>
        </p:nvSpPr>
        <p:spPr>
          <a:xfrm>
            <a:off x="3419302" y="1020357"/>
            <a:ext cx="5187142"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Following even though we cannot see</a:t>
            </a:r>
          </a:p>
        </p:txBody>
      </p:sp>
      <p:sp>
        <p:nvSpPr>
          <p:cNvPr id="11" name="TextBox 10">
            <a:extLst>
              <a:ext uri="{FF2B5EF4-FFF2-40B4-BE49-F238E27FC236}">
                <a16:creationId xmlns:a16="http://schemas.microsoft.com/office/drawing/2014/main" id="{FA3B9287-4142-1253-574C-D6D7781BA034}"/>
              </a:ext>
            </a:extLst>
          </p:cNvPr>
          <p:cNvSpPr txBox="1"/>
          <p:nvPr/>
        </p:nvSpPr>
        <p:spPr>
          <a:xfrm>
            <a:off x="648392" y="1314073"/>
            <a:ext cx="8495607"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God’s economy doesn’t make sense to the worldly.  He does the unexpected.</a:t>
            </a:r>
          </a:p>
        </p:txBody>
      </p:sp>
      <p:sp>
        <p:nvSpPr>
          <p:cNvPr id="12" name="TextBox 11">
            <a:extLst>
              <a:ext uri="{FF2B5EF4-FFF2-40B4-BE49-F238E27FC236}">
                <a16:creationId xmlns:a16="http://schemas.microsoft.com/office/drawing/2014/main" id="{589FCADE-D634-428C-BC47-E9A32C998690}"/>
              </a:ext>
            </a:extLst>
          </p:cNvPr>
          <p:cNvSpPr txBox="1"/>
          <p:nvPr/>
        </p:nvSpPr>
        <p:spPr>
          <a:xfrm>
            <a:off x="0" y="1641501"/>
            <a:ext cx="8966662"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God comes through and delivers us from troubles  (but not always as we hope)</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13" name="TextBox 12">
            <a:extLst>
              <a:ext uri="{FF2B5EF4-FFF2-40B4-BE49-F238E27FC236}">
                <a16:creationId xmlns:a16="http://schemas.microsoft.com/office/drawing/2014/main" id="{D002C84B-446C-4EF7-E74A-57E704316580}"/>
              </a:ext>
            </a:extLst>
          </p:cNvPr>
          <p:cNvSpPr txBox="1"/>
          <p:nvPr/>
        </p:nvSpPr>
        <p:spPr>
          <a:xfrm>
            <a:off x="221672" y="1887311"/>
            <a:ext cx="8922328"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Even a short-term worldly perspective can make sense of having a life of blessed protection.</a:t>
            </a:r>
          </a:p>
        </p:txBody>
      </p:sp>
      <p:sp>
        <p:nvSpPr>
          <p:cNvPr id="14" name="TextBox 13">
            <a:extLst>
              <a:ext uri="{FF2B5EF4-FFF2-40B4-BE49-F238E27FC236}">
                <a16:creationId xmlns:a16="http://schemas.microsoft.com/office/drawing/2014/main" id="{47630255-9F86-B20D-5CD8-7478EBA3A44A}"/>
              </a:ext>
            </a:extLst>
          </p:cNvPr>
          <p:cNvSpPr txBox="1"/>
          <p:nvPr/>
        </p:nvSpPr>
        <p:spPr>
          <a:xfrm>
            <a:off x="0" y="2317603"/>
            <a:ext cx="8966662"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rPr>
              <a:t>“Faith” isn’t “believing </a:t>
            </a:r>
            <a:r>
              <a:rPr kumimoji="0" lang="en-AU" b="1" u="sng" strike="noStrike" kern="120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rPr>
              <a:t>for</a:t>
            </a:r>
            <a:r>
              <a:rPr kumimoji="0" lang="en-AU" u="none" strike="noStrike" kern="120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rPr>
              <a:t> a thing”.</a:t>
            </a: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Faith is “Believing </a:t>
            </a:r>
            <a:r>
              <a:rPr kumimoji="0" lang="en-AU" b="1" u="sng"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in</a:t>
            </a: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 </a:t>
            </a:r>
            <a:r>
              <a:rPr kumimoji="0" lang="en-AU" b="1"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Person</a:t>
            </a: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15" name="TextBox 14">
            <a:extLst>
              <a:ext uri="{FF2B5EF4-FFF2-40B4-BE49-F238E27FC236}">
                <a16:creationId xmlns:a16="http://schemas.microsoft.com/office/drawing/2014/main" id="{906C161F-0F25-89F4-7274-96FB13A1AF1E}"/>
              </a:ext>
            </a:extLst>
          </p:cNvPr>
          <p:cNvSpPr txBox="1"/>
          <p:nvPr/>
        </p:nvSpPr>
        <p:spPr>
          <a:xfrm>
            <a:off x="0" y="2655654"/>
            <a:ext cx="1740131"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God’s Economy</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16" name="TextBox 15">
            <a:extLst>
              <a:ext uri="{FF2B5EF4-FFF2-40B4-BE49-F238E27FC236}">
                <a16:creationId xmlns:a16="http://schemas.microsoft.com/office/drawing/2014/main" id="{5B047572-A4BE-4AB6-6A6E-4EA11704ACA4}"/>
              </a:ext>
            </a:extLst>
          </p:cNvPr>
          <p:cNvSpPr txBox="1"/>
          <p:nvPr/>
        </p:nvSpPr>
        <p:spPr>
          <a:xfrm>
            <a:off x="1584960" y="2660735"/>
            <a:ext cx="5187142"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Doesn’t have the limitations of this temporary life</a:t>
            </a:r>
          </a:p>
        </p:txBody>
      </p:sp>
      <p:sp>
        <p:nvSpPr>
          <p:cNvPr id="17" name="TextBox 16">
            <a:extLst>
              <a:ext uri="{FF2B5EF4-FFF2-40B4-BE49-F238E27FC236}">
                <a16:creationId xmlns:a16="http://schemas.microsoft.com/office/drawing/2014/main" id="{D2F6A883-1F8B-A722-439E-FD2764F7F39B}"/>
              </a:ext>
            </a:extLst>
          </p:cNvPr>
          <p:cNvSpPr txBox="1"/>
          <p:nvPr/>
        </p:nvSpPr>
        <p:spPr>
          <a:xfrm>
            <a:off x="133004" y="2943368"/>
            <a:ext cx="9010996" cy="923330"/>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When God doesn’t deliver us as we hope, by faith, we proclaim His Goodness &amp; Mercy</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We know we rise to </a:t>
            </a:r>
            <a:r>
              <a:rPr lang="en-AU" u="sng" dirty="0">
                <a:solidFill>
                  <a:prstClr val="white"/>
                </a:solidFill>
                <a:latin typeface="Times New Roman" panose="02020603050405020304" pitchFamily="18" charset="0"/>
                <a:cs typeface="Times New Roman" panose="02020603050405020304" pitchFamily="18" charset="0"/>
              </a:rPr>
              <a:t>a better life</a:t>
            </a:r>
            <a:r>
              <a:rPr lang="en-AU" dirty="0">
                <a:solidFill>
                  <a:prstClr val="white"/>
                </a:solidFill>
                <a:latin typeface="Times New Roman" panose="02020603050405020304" pitchFamily="18" charset="0"/>
                <a:cs typeface="Times New Roman" panose="02020603050405020304" pitchFamily="18" charset="0"/>
              </a:rPr>
              <a:t>.</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We know God is with us in our suffering and grief.</a:t>
            </a:r>
          </a:p>
        </p:txBody>
      </p:sp>
    </p:spTree>
    <p:extLst>
      <p:ext uri="{BB962C8B-B14F-4D97-AF65-F5344CB8AC3E}">
        <p14:creationId xmlns:p14="http://schemas.microsoft.com/office/powerpoint/2010/main" val="1840015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7"/>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animBg="1"/>
      <p:bldP spid="8" grpId="0"/>
      <p:bldP spid="7" grpId="0" animBg="1"/>
      <p:bldP spid="9" grpId="0"/>
      <p:bldP spid="10" grpId="0"/>
      <p:bldP spid="11" grpId="0"/>
      <p:bldP spid="12" grpId="0"/>
      <p:bldP spid="13" grpId="0"/>
      <p:bldP spid="14" grpId="0"/>
      <p:bldP spid="15" grpId="0"/>
      <p:bldP spid="16" grpId="0"/>
      <p:bldP spid="17"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2DA048A-7DBC-C32E-8A53-21311550EB02}"/>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BFFEEEFA-530A-D1CC-65E3-FDC17ADA1C6C}"/>
              </a:ext>
            </a:extLst>
          </p:cNvPr>
          <p:cNvSpPr txBox="1"/>
          <p:nvPr/>
        </p:nvSpPr>
        <p:spPr>
          <a:xfrm>
            <a:off x="1801091" y="374680"/>
            <a:ext cx="6518847" cy="646331"/>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escaping the limitations of the temporary.  Set free to eternity.</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God’s plan &amp; purpose for salvation changes everything.</a:t>
            </a:r>
          </a:p>
        </p:txBody>
      </p:sp>
      <p:sp>
        <p:nvSpPr>
          <p:cNvPr id="4" name="TextBox 3">
            <a:extLst>
              <a:ext uri="{FF2B5EF4-FFF2-40B4-BE49-F238E27FC236}">
                <a16:creationId xmlns:a16="http://schemas.microsoft.com/office/drawing/2014/main" id="{C6C7DA0D-537D-D3CE-2BD2-40560983F593}"/>
              </a:ext>
            </a:extLst>
          </p:cNvPr>
          <p:cNvSpPr txBox="1"/>
          <p:nvPr/>
        </p:nvSpPr>
        <p:spPr>
          <a:xfrm>
            <a:off x="6011" y="0"/>
            <a:ext cx="9137989" cy="430887"/>
          </a:xfrm>
          <a:prstGeom prst="rect">
            <a:avLst/>
          </a:prstGeom>
          <a:noFill/>
        </p:spPr>
        <p:txBody>
          <a:bodyPr wrap="square" rtlCol="0">
            <a:spAutoFit/>
          </a:bodyPr>
          <a:lstStyle/>
          <a:p>
            <a:pPr lvl="0">
              <a:defRPr/>
            </a:pPr>
            <a:r>
              <a:rPr lang="en-AU" sz="2200" dirty="0">
                <a:solidFill>
                  <a:srgbClr val="FFFF00"/>
                </a:solidFill>
                <a:latin typeface="Times New Roman" panose="02020603050405020304" pitchFamily="18" charset="0"/>
                <a:cs typeface="Times New Roman" panose="02020603050405020304" pitchFamily="18" charset="0"/>
              </a:rPr>
              <a:t>Faith to Overcome.            Being an Overcomer in God’s Economy</a:t>
            </a:r>
            <a:endParaRPr kumimoji="0" lang="en-AU" sz="2200"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6" name="TextBox 5">
            <a:extLst>
              <a:ext uri="{FF2B5EF4-FFF2-40B4-BE49-F238E27FC236}">
                <a16:creationId xmlns:a16="http://schemas.microsoft.com/office/drawing/2014/main" id="{4426C50E-8C9C-77FD-BA3B-B9540E7CDE16}"/>
              </a:ext>
            </a:extLst>
          </p:cNvPr>
          <p:cNvSpPr txBox="1"/>
          <p:nvPr/>
        </p:nvSpPr>
        <p:spPr>
          <a:xfrm>
            <a:off x="59999" y="407405"/>
            <a:ext cx="7848175" cy="584775"/>
          </a:xfrm>
          <a:prstGeom prst="rect">
            <a:avLst/>
          </a:prstGeom>
          <a:noFill/>
          <a:ln w="15875">
            <a:solidFill>
              <a:schemeClr val="bg1"/>
            </a:solidFill>
          </a:ln>
        </p:spPr>
        <p:txBody>
          <a:bodyPr wrap="square" rtlCol="0">
            <a:spAutoFit/>
          </a:bodyPr>
          <a:lstStyle/>
          <a:p>
            <a:pPr lvl="0">
              <a:defRPr/>
            </a:pPr>
            <a:r>
              <a:rPr lang="en-AU" dirty="0">
                <a:solidFill>
                  <a:srgbClr val="FFFF00"/>
                </a:solidFill>
                <a:latin typeface="Times New Roman" panose="02020603050405020304" pitchFamily="18" charset="0"/>
                <a:cs typeface="Times New Roman" panose="02020603050405020304" pitchFamily="18" charset="0"/>
              </a:rPr>
              <a:t>God’s Economy.</a:t>
            </a:r>
            <a:endParaRPr lang="en-AU" sz="1400" dirty="0">
              <a:solidFill>
                <a:srgbClr val="FFFF00"/>
              </a:solidFill>
              <a:latin typeface="Times New Roman" panose="02020603050405020304" pitchFamily="18" charset="0"/>
              <a:cs typeface="Times New Roman" panose="02020603050405020304" pitchFamily="18" charset="0"/>
            </a:endParaRPr>
          </a:p>
          <a:p>
            <a:pPr lvl="0">
              <a:defRPr/>
            </a:pPr>
            <a:r>
              <a:rPr lang="en-AU" sz="1400" dirty="0">
                <a:solidFill>
                  <a:srgbClr val="FFFF00"/>
                </a:solidFill>
                <a:latin typeface="Times New Roman" panose="02020603050405020304" pitchFamily="18" charset="0"/>
                <a:cs typeface="Times New Roman" panose="02020603050405020304" pitchFamily="18" charset="0"/>
              </a:rPr>
              <a:t> </a:t>
            </a:r>
          </a:p>
        </p:txBody>
      </p:sp>
      <p:sp>
        <p:nvSpPr>
          <p:cNvPr id="8" name="TextBox 7">
            <a:extLst>
              <a:ext uri="{FF2B5EF4-FFF2-40B4-BE49-F238E27FC236}">
                <a16:creationId xmlns:a16="http://schemas.microsoft.com/office/drawing/2014/main" id="{E27D5B19-7660-5827-0C43-8BE21B69EAC6}"/>
              </a:ext>
            </a:extLst>
          </p:cNvPr>
          <p:cNvSpPr txBox="1"/>
          <p:nvPr/>
        </p:nvSpPr>
        <p:spPr>
          <a:xfrm>
            <a:off x="0" y="982549"/>
            <a:ext cx="977029"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Faith:</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7" name="TextBox 6">
            <a:extLst>
              <a:ext uri="{FF2B5EF4-FFF2-40B4-BE49-F238E27FC236}">
                <a16:creationId xmlns:a16="http://schemas.microsoft.com/office/drawing/2014/main" id="{1B74AA7E-BCA2-6BC4-FAF1-70EB4ECE701B}"/>
              </a:ext>
            </a:extLst>
          </p:cNvPr>
          <p:cNvSpPr txBox="1"/>
          <p:nvPr/>
        </p:nvSpPr>
        <p:spPr>
          <a:xfrm>
            <a:off x="617913" y="4391561"/>
            <a:ext cx="7908173" cy="1323439"/>
          </a:xfrm>
          <a:prstGeom prst="rect">
            <a:avLst/>
          </a:prstGeom>
          <a:solidFill>
            <a:schemeClr val="bg1"/>
          </a:solidFill>
        </p:spPr>
        <p:txBody>
          <a:bodyPr wrap="square" rtlCol="0">
            <a:spAutoFit/>
          </a:bodyPr>
          <a:lstStyle/>
          <a:p>
            <a:pPr>
              <a:buNone/>
            </a:pPr>
            <a:r>
              <a:rPr lang="en-AU" sz="1600" b="1" dirty="0">
                <a:latin typeface="Comic Sans MS" panose="030F0902030302020204" pitchFamily="66" charset="0"/>
              </a:rPr>
              <a:t>12 </a:t>
            </a:r>
            <a:r>
              <a:rPr lang="en-AU" sz="1600" dirty="0">
                <a:latin typeface="Comic Sans MS" panose="030F0902030302020204" pitchFamily="66" charset="0"/>
              </a:rPr>
              <a:t>Therefore, since we are surrounded by so great a cloud of witnesses, let </a:t>
            </a:r>
            <a:r>
              <a:rPr lang="en-AU" sz="1600" b="1" u="sng" dirty="0">
                <a:latin typeface="Comic Sans MS" panose="030F0902030302020204" pitchFamily="66" charset="0"/>
              </a:rPr>
              <a:t>us also</a:t>
            </a:r>
            <a:r>
              <a:rPr lang="en-AU" sz="1600" dirty="0">
                <a:latin typeface="Comic Sans MS" panose="030F0902030302020204" pitchFamily="66" charset="0"/>
              </a:rPr>
              <a:t> lay aside every weight, and sin which clings so closely, and let </a:t>
            </a:r>
            <a:r>
              <a:rPr lang="en-AU" sz="1600" b="1" u="sng" dirty="0">
                <a:latin typeface="Comic Sans MS" panose="030F0902030302020204" pitchFamily="66" charset="0"/>
              </a:rPr>
              <a:t>us</a:t>
            </a:r>
            <a:r>
              <a:rPr lang="en-AU" sz="1600" dirty="0">
                <a:latin typeface="Comic Sans MS" panose="030F0902030302020204" pitchFamily="66" charset="0"/>
              </a:rPr>
              <a:t> run with endurance the race that is set before us, </a:t>
            </a:r>
            <a:r>
              <a:rPr lang="en-AU" sz="1600" b="1" baseline="30000" dirty="0">
                <a:latin typeface="Comic Sans MS" panose="030F0902030302020204" pitchFamily="66" charset="0"/>
              </a:rPr>
              <a:t>2 </a:t>
            </a:r>
            <a:r>
              <a:rPr lang="en-AU" sz="1600" dirty="0">
                <a:latin typeface="Comic Sans MS" panose="030F0902030302020204" pitchFamily="66" charset="0"/>
              </a:rPr>
              <a:t>looking to Jesus, the founder and perfecter of our faith, who for the joy that was set before him endured the cross, despising the shame, and is seated at the right hand of the throne of God. </a:t>
            </a:r>
            <a:endParaRPr lang="en-AU" sz="1600" dirty="0">
              <a:effectLst/>
              <a:latin typeface="Comic Sans MS" panose="030F0902030302020204" pitchFamily="66" charset="0"/>
              <a:ea typeface="Times New Roman" panose="02020603050405020304" pitchFamily="18" charset="0"/>
            </a:endParaRPr>
          </a:p>
        </p:txBody>
      </p:sp>
      <p:sp>
        <p:nvSpPr>
          <p:cNvPr id="9" name="TextBox 8">
            <a:extLst>
              <a:ext uri="{FF2B5EF4-FFF2-40B4-BE49-F238E27FC236}">
                <a16:creationId xmlns:a16="http://schemas.microsoft.com/office/drawing/2014/main" id="{C7D99C8F-DCF0-B4D9-EE77-FD571D22EF66}"/>
              </a:ext>
            </a:extLst>
          </p:cNvPr>
          <p:cNvSpPr txBox="1"/>
          <p:nvPr/>
        </p:nvSpPr>
        <p:spPr>
          <a:xfrm>
            <a:off x="648392" y="994811"/>
            <a:ext cx="2721032"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Believing/trusting in God</a:t>
            </a:r>
          </a:p>
        </p:txBody>
      </p:sp>
      <p:sp>
        <p:nvSpPr>
          <p:cNvPr id="10" name="TextBox 9">
            <a:extLst>
              <a:ext uri="{FF2B5EF4-FFF2-40B4-BE49-F238E27FC236}">
                <a16:creationId xmlns:a16="http://schemas.microsoft.com/office/drawing/2014/main" id="{90A22114-52BA-9EC2-EAAA-1474803FE15D}"/>
              </a:ext>
            </a:extLst>
          </p:cNvPr>
          <p:cNvSpPr txBox="1"/>
          <p:nvPr/>
        </p:nvSpPr>
        <p:spPr>
          <a:xfrm>
            <a:off x="3413760" y="964598"/>
            <a:ext cx="5187142"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Following even though we cannot see</a:t>
            </a:r>
          </a:p>
        </p:txBody>
      </p:sp>
      <p:sp>
        <p:nvSpPr>
          <p:cNvPr id="11" name="TextBox 10">
            <a:extLst>
              <a:ext uri="{FF2B5EF4-FFF2-40B4-BE49-F238E27FC236}">
                <a16:creationId xmlns:a16="http://schemas.microsoft.com/office/drawing/2014/main" id="{FA3B9287-4142-1253-574C-D6D7781BA034}"/>
              </a:ext>
            </a:extLst>
          </p:cNvPr>
          <p:cNvSpPr txBox="1"/>
          <p:nvPr/>
        </p:nvSpPr>
        <p:spPr>
          <a:xfrm>
            <a:off x="648393" y="1221031"/>
            <a:ext cx="8495607"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God’s economy doesn’t make sense to the worldly.  He does the unexpected.</a:t>
            </a:r>
          </a:p>
        </p:txBody>
      </p:sp>
      <p:sp>
        <p:nvSpPr>
          <p:cNvPr id="12" name="TextBox 11">
            <a:extLst>
              <a:ext uri="{FF2B5EF4-FFF2-40B4-BE49-F238E27FC236}">
                <a16:creationId xmlns:a16="http://schemas.microsoft.com/office/drawing/2014/main" id="{589FCADE-D634-428C-BC47-E9A32C998690}"/>
              </a:ext>
            </a:extLst>
          </p:cNvPr>
          <p:cNvSpPr txBox="1"/>
          <p:nvPr/>
        </p:nvSpPr>
        <p:spPr>
          <a:xfrm>
            <a:off x="0" y="1436968"/>
            <a:ext cx="8966662"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God comes through and delivers us from troubles  (but not always as we hope)</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13" name="TextBox 12">
            <a:extLst>
              <a:ext uri="{FF2B5EF4-FFF2-40B4-BE49-F238E27FC236}">
                <a16:creationId xmlns:a16="http://schemas.microsoft.com/office/drawing/2014/main" id="{D002C84B-446C-4EF7-E74A-57E704316580}"/>
              </a:ext>
            </a:extLst>
          </p:cNvPr>
          <p:cNvSpPr txBox="1"/>
          <p:nvPr/>
        </p:nvSpPr>
        <p:spPr>
          <a:xfrm>
            <a:off x="271549" y="1671313"/>
            <a:ext cx="8922328"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Even a short-term worldly perspective can make sense of having a life of blessed protection.</a:t>
            </a:r>
          </a:p>
        </p:txBody>
      </p:sp>
      <p:sp>
        <p:nvSpPr>
          <p:cNvPr id="14" name="TextBox 13">
            <a:extLst>
              <a:ext uri="{FF2B5EF4-FFF2-40B4-BE49-F238E27FC236}">
                <a16:creationId xmlns:a16="http://schemas.microsoft.com/office/drawing/2014/main" id="{47630255-9F86-B20D-5CD8-7478EBA3A44A}"/>
              </a:ext>
            </a:extLst>
          </p:cNvPr>
          <p:cNvSpPr txBox="1"/>
          <p:nvPr/>
        </p:nvSpPr>
        <p:spPr>
          <a:xfrm>
            <a:off x="0" y="1957359"/>
            <a:ext cx="8966662"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rPr>
              <a:t>“Faith” isn’t “believing </a:t>
            </a:r>
            <a:r>
              <a:rPr kumimoji="0" lang="en-AU" b="1" u="sng" strike="noStrike" kern="120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rPr>
              <a:t>for</a:t>
            </a:r>
            <a:r>
              <a:rPr kumimoji="0" lang="en-AU" u="none" strike="noStrike" kern="120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rPr>
              <a:t> a thing”.</a:t>
            </a: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Faith is “Believing </a:t>
            </a:r>
            <a:r>
              <a:rPr kumimoji="0" lang="en-AU" b="1" u="sng"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in</a:t>
            </a: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 </a:t>
            </a:r>
            <a:r>
              <a:rPr kumimoji="0" lang="en-AU" b="1"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Person</a:t>
            </a: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15" name="TextBox 14">
            <a:extLst>
              <a:ext uri="{FF2B5EF4-FFF2-40B4-BE49-F238E27FC236}">
                <a16:creationId xmlns:a16="http://schemas.microsoft.com/office/drawing/2014/main" id="{906C161F-0F25-89F4-7274-96FB13A1AF1E}"/>
              </a:ext>
            </a:extLst>
          </p:cNvPr>
          <p:cNvSpPr txBox="1"/>
          <p:nvPr/>
        </p:nvSpPr>
        <p:spPr>
          <a:xfrm>
            <a:off x="-3873" y="2261437"/>
            <a:ext cx="1740131"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God’s Economy</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16" name="TextBox 15">
            <a:extLst>
              <a:ext uri="{FF2B5EF4-FFF2-40B4-BE49-F238E27FC236}">
                <a16:creationId xmlns:a16="http://schemas.microsoft.com/office/drawing/2014/main" id="{5B047572-A4BE-4AB6-6A6E-4EA11704ACA4}"/>
              </a:ext>
            </a:extLst>
          </p:cNvPr>
          <p:cNvSpPr txBox="1"/>
          <p:nvPr/>
        </p:nvSpPr>
        <p:spPr>
          <a:xfrm>
            <a:off x="1581087" y="2266518"/>
            <a:ext cx="5187142"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Doesn’t have the limitations of this temporary life</a:t>
            </a:r>
          </a:p>
        </p:txBody>
      </p:sp>
      <p:sp>
        <p:nvSpPr>
          <p:cNvPr id="17" name="TextBox 16">
            <a:extLst>
              <a:ext uri="{FF2B5EF4-FFF2-40B4-BE49-F238E27FC236}">
                <a16:creationId xmlns:a16="http://schemas.microsoft.com/office/drawing/2014/main" id="{D2F6A883-1F8B-A722-439E-FD2764F7F39B}"/>
              </a:ext>
            </a:extLst>
          </p:cNvPr>
          <p:cNvSpPr txBox="1"/>
          <p:nvPr/>
        </p:nvSpPr>
        <p:spPr>
          <a:xfrm>
            <a:off x="129131" y="2549151"/>
            <a:ext cx="9010996" cy="923330"/>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When God doesn’t deliver us as we hope, by faith, we proclaim His Goodness &amp; Mercy</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We know we rise to </a:t>
            </a:r>
            <a:r>
              <a:rPr lang="en-AU" u="sng" dirty="0">
                <a:solidFill>
                  <a:prstClr val="white"/>
                </a:solidFill>
                <a:latin typeface="Times New Roman" panose="02020603050405020304" pitchFamily="18" charset="0"/>
                <a:cs typeface="Times New Roman" panose="02020603050405020304" pitchFamily="18" charset="0"/>
              </a:rPr>
              <a:t>a better life</a:t>
            </a:r>
            <a:r>
              <a:rPr lang="en-AU" dirty="0">
                <a:solidFill>
                  <a:prstClr val="white"/>
                </a:solidFill>
                <a:latin typeface="Times New Roman" panose="02020603050405020304" pitchFamily="18" charset="0"/>
                <a:cs typeface="Times New Roman" panose="02020603050405020304" pitchFamily="18" charset="0"/>
              </a:rPr>
              <a:t>.</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We know God is with us in our suffering and grief.</a:t>
            </a:r>
          </a:p>
        </p:txBody>
      </p:sp>
      <p:sp>
        <p:nvSpPr>
          <p:cNvPr id="2" name="TextBox 1">
            <a:extLst>
              <a:ext uri="{FF2B5EF4-FFF2-40B4-BE49-F238E27FC236}">
                <a16:creationId xmlns:a16="http://schemas.microsoft.com/office/drawing/2014/main" id="{36CF86E6-6C88-B043-63B0-2A43BC51FA4A}"/>
              </a:ext>
            </a:extLst>
          </p:cNvPr>
          <p:cNvSpPr txBox="1"/>
          <p:nvPr/>
        </p:nvSpPr>
        <p:spPr>
          <a:xfrm>
            <a:off x="1668" y="3386426"/>
            <a:ext cx="9138459"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Everything is Different  –  Following the way of Jesus.</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5" name="TextBox 4">
            <a:extLst>
              <a:ext uri="{FF2B5EF4-FFF2-40B4-BE49-F238E27FC236}">
                <a16:creationId xmlns:a16="http://schemas.microsoft.com/office/drawing/2014/main" id="{13DB2F80-311D-91A4-D508-1E6F1090B036}"/>
              </a:ext>
            </a:extLst>
          </p:cNvPr>
          <p:cNvSpPr txBox="1"/>
          <p:nvPr/>
        </p:nvSpPr>
        <p:spPr>
          <a:xfrm>
            <a:off x="-3873" y="3621623"/>
            <a:ext cx="3003665"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If Jesus suffered, so will we.</a:t>
            </a:r>
          </a:p>
        </p:txBody>
      </p:sp>
      <p:sp>
        <p:nvSpPr>
          <p:cNvPr id="18" name="TextBox 17">
            <a:extLst>
              <a:ext uri="{FF2B5EF4-FFF2-40B4-BE49-F238E27FC236}">
                <a16:creationId xmlns:a16="http://schemas.microsoft.com/office/drawing/2014/main" id="{CD0AAEF0-F3BD-275A-3F60-4BC0ACC289A1}"/>
              </a:ext>
            </a:extLst>
          </p:cNvPr>
          <p:cNvSpPr txBox="1"/>
          <p:nvPr/>
        </p:nvSpPr>
        <p:spPr>
          <a:xfrm>
            <a:off x="3158568" y="3637378"/>
            <a:ext cx="3796146"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If Jesus is raised to joy, so will we.</a:t>
            </a:r>
          </a:p>
        </p:txBody>
      </p:sp>
      <p:sp>
        <p:nvSpPr>
          <p:cNvPr id="19" name="TextBox 18">
            <a:extLst>
              <a:ext uri="{FF2B5EF4-FFF2-40B4-BE49-F238E27FC236}">
                <a16:creationId xmlns:a16="http://schemas.microsoft.com/office/drawing/2014/main" id="{779CB6B1-36D2-581A-BFB0-C8EF95AF89CB}"/>
              </a:ext>
            </a:extLst>
          </p:cNvPr>
          <p:cNvSpPr txBox="1"/>
          <p:nvPr/>
        </p:nvSpPr>
        <p:spPr>
          <a:xfrm>
            <a:off x="-3874" y="3973859"/>
            <a:ext cx="9138459"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Being “an Overcomer” is being faithful to Jesus through all things.      </a:t>
            </a:r>
            <a:r>
              <a:rPr kumimoji="0" lang="en-AU" u="none" strike="noStrike" kern="120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rPr>
              <a:t>Do I really believe?</a:t>
            </a:r>
            <a:endParaRPr kumimoji="0" lang="en-AU" u="none" strike="noStrike" kern="1200" cap="none" spc="0" normalizeH="0" baseline="0" noProof="0" dirty="0">
              <a:ln>
                <a:noFill/>
              </a:ln>
              <a:solidFill>
                <a:schemeClr val="bg1"/>
              </a:solidFill>
              <a:effectLst/>
              <a:uLnTx/>
              <a:uFillTx/>
              <a:latin typeface="+mj-lt"/>
              <a:cs typeface="Times New Roman" panose="02020603050405020304" pitchFamily="18" charset="0"/>
            </a:endParaRPr>
          </a:p>
        </p:txBody>
      </p:sp>
    </p:spTree>
    <p:extLst>
      <p:ext uri="{BB962C8B-B14F-4D97-AF65-F5344CB8AC3E}">
        <p14:creationId xmlns:p14="http://schemas.microsoft.com/office/powerpoint/2010/main" val="3859791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18" grpId="0"/>
      <p:bldP spid="19"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2DA048A-7DBC-C32E-8A53-21311550EB02}"/>
            </a:ext>
          </a:extLst>
        </p:cNvPr>
        <p:cNvGrpSpPr/>
        <p:nvPr/>
      </p:nvGrpSpPr>
      <p:grpSpPr>
        <a:xfrm>
          <a:off x="0" y="0"/>
          <a:ext cx="0" cy="0"/>
          <a:chOff x="0" y="0"/>
          <a:chExt cx="0" cy="0"/>
        </a:xfrm>
      </p:grpSpPr>
      <p:sp>
        <p:nvSpPr>
          <p:cNvPr id="7" name="TextBox 6">
            <a:extLst>
              <a:ext uri="{FF2B5EF4-FFF2-40B4-BE49-F238E27FC236}">
                <a16:creationId xmlns:a16="http://schemas.microsoft.com/office/drawing/2014/main" id="{1B74AA7E-BCA2-6BC4-FAF1-70EB4ECE701B}"/>
              </a:ext>
            </a:extLst>
          </p:cNvPr>
          <p:cNvSpPr txBox="1"/>
          <p:nvPr/>
        </p:nvSpPr>
        <p:spPr>
          <a:xfrm>
            <a:off x="1463040" y="0"/>
            <a:ext cx="5181600" cy="5663089"/>
          </a:xfrm>
          <a:prstGeom prst="rect">
            <a:avLst/>
          </a:prstGeom>
          <a:solidFill>
            <a:schemeClr val="bg1"/>
          </a:solidFill>
        </p:spPr>
        <p:txBody>
          <a:bodyPr wrap="square" rtlCol="0">
            <a:spAutoFit/>
          </a:bodyPr>
          <a:lstStyle/>
          <a:p>
            <a:pPr>
              <a:buNone/>
            </a:pPr>
            <a:r>
              <a:rPr lang="en-AU" dirty="0">
                <a:latin typeface="Times New Roman" panose="02020603050405020304" pitchFamily="18" charset="0"/>
                <a:ea typeface="Times New Roman" panose="02020603050405020304" pitchFamily="18" charset="0"/>
              </a:rPr>
              <a:t>I believe in God, the Father almighty,</a:t>
            </a:r>
          </a:p>
          <a:p>
            <a:pPr marL="457200" indent="-228600">
              <a:buNone/>
            </a:pPr>
            <a:r>
              <a:rPr lang="en-AU" dirty="0">
                <a:latin typeface="Times New Roman" panose="02020603050405020304" pitchFamily="18" charset="0"/>
                <a:ea typeface="Times New Roman" panose="02020603050405020304" pitchFamily="18" charset="0"/>
              </a:rPr>
              <a:t>creator of heaven and earth.</a:t>
            </a:r>
            <a:endParaRPr lang="en-AU" sz="1000" dirty="0">
              <a:latin typeface="Times New Roman" panose="02020603050405020304" pitchFamily="18" charset="0"/>
              <a:ea typeface="Times New Roman" panose="02020603050405020304" pitchFamily="18" charset="0"/>
            </a:endParaRPr>
          </a:p>
          <a:p>
            <a:pPr marL="457200" indent="-228600">
              <a:buNone/>
            </a:pPr>
            <a:endParaRPr lang="en-AU" sz="1000" dirty="0">
              <a:latin typeface="Times New Roman" panose="02020603050405020304" pitchFamily="18" charset="0"/>
              <a:ea typeface="Times New Roman" panose="02020603050405020304" pitchFamily="18" charset="0"/>
            </a:endParaRPr>
          </a:p>
          <a:p>
            <a:pPr>
              <a:buNone/>
            </a:pPr>
            <a:r>
              <a:rPr lang="en-AU" dirty="0">
                <a:latin typeface="Times New Roman" panose="02020603050405020304" pitchFamily="18" charset="0"/>
                <a:ea typeface="Times New Roman" panose="02020603050405020304" pitchFamily="18" charset="0"/>
              </a:rPr>
              <a:t>I believe in Jesus Christ, God’s only Son, our Lord,</a:t>
            </a:r>
          </a:p>
          <a:p>
            <a:pPr indent="228600">
              <a:buNone/>
            </a:pPr>
            <a:r>
              <a:rPr lang="en-AU" dirty="0">
                <a:latin typeface="Times New Roman" panose="02020603050405020304" pitchFamily="18" charset="0"/>
                <a:ea typeface="Times New Roman" panose="02020603050405020304" pitchFamily="18" charset="0"/>
              </a:rPr>
              <a:t>who was conceived by the Holy Spirit,</a:t>
            </a:r>
          </a:p>
          <a:p>
            <a:pPr indent="228600">
              <a:buNone/>
            </a:pPr>
            <a:r>
              <a:rPr lang="en-AU" dirty="0">
                <a:latin typeface="Times New Roman" panose="02020603050405020304" pitchFamily="18" charset="0"/>
                <a:ea typeface="Times New Roman" panose="02020603050405020304" pitchFamily="18" charset="0"/>
              </a:rPr>
              <a:t>born of the Virgin Mary,</a:t>
            </a:r>
          </a:p>
          <a:p>
            <a:pPr indent="228600">
              <a:buNone/>
            </a:pPr>
            <a:r>
              <a:rPr lang="en-AU" dirty="0">
                <a:latin typeface="Times New Roman" panose="02020603050405020304" pitchFamily="18" charset="0"/>
                <a:ea typeface="Times New Roman" panose="02020603050405020304" pitchFamily="18" charset="0"/>
              </a:rPr>
              <a:t>suffered under Pontius Pilate,</a:t>
            </a:r>
          </a:p>
          <a:p>
            <a:pPr indent="228600">
              <a:buNone/>
            </a:pPr>
            <a:r>
              <a:rPr lang="en-AU" dirty="0">
                <a:latin typeface="Times New Roman" panose="02020603050405020304" pitchFamily="18" charset="0"/>
                <a:ea typeface="Times New Roman" panose="02020603050405020304" pitchFamily="18" charset="0"/>
              </a:rPr>
              <a:t>was crucified, died and was buried;</a:t>
            </a:r>
          </a:p>
          <a:p>
            <a:pPr indent="228600">
              <a:buNone/>
            </a:pPr>
            <a:r>
              <a:rPr lang="en-AU" dirty="0">
                <a:latin typeface="Times New Roman" panose="02020603050405020304" pitchFamily="18" charset="0"/>
                <a:ea typeface="Times New Roman" panose="02020603050405020304" pitchFamily="18" charset="0"/>
              </a:rPr>
              <a:t>He descended to the dead.</a:t>
            </a:r>
          </a:p>
          <a:p>
            <a:pPr indent="228600">
              <a:buNone/>
            </a:pPr>
            <a:r>
              <a:rPr lang="en-AU" dirty="0">
                <a:latin typeface="Times New Roman" panose="02020603050405020304" pitchFamily="18" charset="0"/>
                <a:ea typeface="Times New Roman" panose="02020603050405020304" pitchFamily="18" charset="0"/>
              </a:rPr>
              <a:t>On the third day he rose again;</a:t>
            </a:r>
          </a:p>
          <a:p>
            <a:pPr indent="228600">
              <a:buNone/>
            </a:pPr>
            <a:r>
              <a:rPr lang="en-AU" dirty="0">
                <a:latin typeface="Times New Roman" panose="02020603050405020304" pitchFamily="18" charset="0"/>
                <a:ea typeface="Times New Roman" panose="02020603050405020304" pitchFamily="18" charset="0"/>
              </a:rPr>
              <a:t>He ascended into heaven,</a:t>
            </a:r>
          </a:p>
          <a:p>
            <a:pPr indent="228600">
              <a:buNone/>
            </a:pPr>
            <a:r>
              <a:rPr lang="en-AU" dirty="0">
                <a:latin typeface="Times New Roman" panose="02020603050405020304" pitchFamily="18" charset="0"/>
                <a:ea typeface="Times New Roman" panose="02020603050405020304" pitchFamily="18" charset="0"/>
              </a:rPr>
              <a:t>He is seated at the right hand of the father,</a:t>
            </a:r>
          </a:p>
          <a:p>
            <a:pPr indent="228600">
              <a:buNone/>
            </a:pPr>
            <a:r>
              <a:rPr lang="en-AU" dirty="0">
                <a:latin typeface="Times New Roman" panose="02020603050405020304" pitchFamily="18" charset="0"/>
                <a:ea typeface="Times New Roman" panose="02020603050405020304" pitchFamily="18" charset="0"/>
              </a:rPr>
              <a:t>and He will come to judge the living and the dead.</a:t>
            </a:r>
            <a:endParaRPr lang="en-AU" sz="1000" dirty="0">
              <a:latin typeface="Times New Roman" panose="02020603050405020304" pitchFamily="18" charset="0"/>
              <a:ea typeface="Times New Roman" panose="02020603050405020304" pitchFamily="18" charset="0"/>
            </a:endParaRPr>
          </a:p>
          <a:p>
            <a:pPr indent="228600">
              <a:buNone/>
            </a:pPr>
            <a:endParaRPr lang="en-AU" sz="1000" dirty="0">
              <a:latin typeface="Times New Roman" panose="02020603050405020304" pitchFamily="18" charset="0"/>
              <a:ea typeface="Times New Roman" panose="02020603050405020304" pitchFamily="18" charset="0"/>
            </a:endParaRPr>
          </a:p>
          <a:p>
            <a:pPr>
              <a:buNone/>
            </a:pPr>
            <a:r>
              <a:rPr lang="en-AU" dirty="0">
                <a:latin typeface="Times New Roman" panose="02020603050405020304" pitchFamily="18" charset="0"/>
                <a:ea typeface="Times New Roman" panose="02020603050405020304" pitchFamily="18" charset="0"/>
              </a:rPr>
              <a:t>I believe in the Holy Spirit,</a:t>
            </a:r>
          </a:p>
          <a:p>
            <a:pPr indent="228600">
              <a:buNone/>
            </a:pPr>
            <a:r>
              <a:rPr lang="en-AU" dirty="0">
                <a:latin typeface="Times New Roman" panose="02020603050405020304" pitchFamily="18" charset="0"/>
                <a:ea typeface="Times New Roman" panose="02020603050405020304" pitchFamily="18" charset="0"/>
              </a:rPr>
              <a:t>the holy catholic Church,</a:t>
            </a:r>
          </a:p>
          <a:p>
            <a:pPr indent="228600">
              <a:buNone/>
            </a:pPr>
            <a:r>
              <a:rPr lang="en-AU" dirty="0">
                <a:latin typeface="Times New Roman" panose="02020603050405020304" pitchFamily="18" charset="0"/>
                <a:ea typeface="Times New Roman" panose="02020603050405020304" pitchFamily="18" charset="0"/>
              </a:rPr>
              <a:t>the communion of saints,</a:t>
            </a:r>
          </a:p>
          <a:p>
            <a:pPr indent="228600">
              <a:buNone/>
            </a:pPr>
            <a:r>
              <a:rPr lang="en-AU" dirty="0">
                <a:latin typeface="Times New Roman" panose="02020603050405020304" pitchFamily="18" charset="0"/>
                <a:ea typeface="Times New Roman" panose="02020603050405020304" pitchFamily="18" charset="0"/>
              </a:rPr>
              <a:t>the forgiveness of sins,</a:t>
            </a:r>
          </a:p>
          <a:p>
            <a:pPr indent="228600">
              <a:buNone/>
            </a:pPr>
            <a:r>
              <a:rPr lang="en-AU" dirty="0">
                <a:latin typeface="Times New Roman" panose="02020603050405020304" pitchFamily="18" charset="0"/>
                <a:ea typeface="Times New Roman" panose="02020603050405020304" pitchFamily="18" charset="0"/>
              </a:rPr>
              <a:t>the resurrection of the body,</a:t>
            </a:r>
          </a:p>
          <a:p>
            <a:pPr indent="228600">
              <a:buNone/>
            </a:pPr>
            <a:r>
              <a:rPr lang="en-AU" dirty="0">
                <a:latin typeface="Times New Roman" panose="02020603050405020304" pitchFamily="18" charset="0"/>
                <a:ea typeface="Times New Roman" panose="02020603050405020304" pitchFamily="18" charset="0"/>
              </a:rPr>
              <a:t>and the life everlasting.</a:t>
            </a:r>
          </a:p>
          <a:p>
            <a:r>
              <a:rPr lang="en-AU" dirty="0">
                <a:latin typeface="Times New Roman" panose="02020603050405020304" pitchFamily="18" charset="0"/>
                <a:ea typeface="Times New Roman" panose="02020603050405020304" pitchFamily="18" charset="0"/>
              </a:rPr>
              <a:t>Amen.</a:t>
            </a:r>
          </a:p>
        </p:txBody>
      </p:sp>
    </p:spTree>
    <p:extLst>
      <p:ext uri="{BB962C8B-B14F-4D97-AF65-F5344CB8AC3E}">
        <p14:creationId xmlns:p14="http://schemas.microsoft.com/office/powerpoint/2010/main" val="30066854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l">
          <a:defRPr dirty="0">
            <a:solidFill>
              <a:schemeClr val="bg1"/>
            </a:solidFill>
            <a:latin typeface="Times New Roman" panose="02020603050405020304" pitchFamily="18" charset="0"/>
            <a:cs typeface="Times New Roman" panose="02020603050405020304" pitchFamily="18" charset="0"/>
          </a:defRPr>
        </a:defPPr>
      </a:lstStyle>
    </a:tx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18434</TotalTime>
  <Words>1082</Words>
  <Application>Microsoft Macintosh PowerPoint</Application>
  <PresentationFormat>On-screen Show (16:10)</PresentationFormat>
  <Paragraphs>81</Paragraphs>
  <Slides>7</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Aptos</vt:lpstr>
      <vt:lpstr>Arial</vt:lpstr>
      <vt:lpstr>Calibri</vt:lpstr>
      <vt:lpstr>Comic Sans MS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Michael Brumpton</dc:creator>
  <cp:lastModifiedBy>Michael Brumpton</cp:lastModifiedBy>
  <cp:revision>335</cp:revision>
  <cp:lastPrinted>2025-08-22T04:57:45Z</cp:lastPrinted>
  <dcterms:created xsi:type="dcterms:W3CDTF">2024-07-12T04:24:48Z</dcterms:created>
  <dcterms:modified xsi:type="dcterms:W3CDTF">2025-08-22T05:06:00Z</dcterms:modified>
</cp:coreProperties>
</file>